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2" roundtripDataSignature="AMtx7mgPoeO8qZj4QyI9s0bUbYyPoT09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customschemas.google.com/relationships/presentationmetadata" Target="metadata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4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4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4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" name="Google Shape;49;p4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4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6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6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0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9.png"/><Relationship Id="rId7" Type="http://schemas.openxmlformats.org/officeDocument/2006/relationships/image" Target="../media/image38.png"/><Relationship Id="rId8" Type="http://schemas.openxmlformats.org/officeDocument/2006/relationships/image" Target="../media/image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4.png"/><Relationship Id="rId4" Type="http://schemas.openxmlformats.org/officeDocument/2006/relationships/image" Target="../media/image57.png"/><Relationship Id="rId5" Type="http://schemas.openxmlformats.org/officeDocument/2006/relationships/image" Target="../media/image41.png"/><Relationship Id="rId6" Type="http://schemas.openxmlformats.org/officeDocument/2006/relationships/image" Target="../media/image44.png"/><Relationship Id="rId7" Type="http://schemas.openxmlformats.org/officeDocument/2006/relationships/image" Target="../media/image43.png"/><Relationship Id="rId8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hyperlink" Target="https://en.wikipedia.org/wiki/Tlingit_language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9" Type="http://schemas.openxmlformats.org/officeDocument/2006/relationships/image" Target="../media/image8.jpg"/><Relationship Id="rId5" Type="http://schemas.openxmlformats.org/officeDocument/2006/relationships/image" Target="../media/image5.jpg"/><Relationship Id="rId6" Type="http://schemas.openxmlformats.org/officeDocument/2006/relationships/image" Target="../media/image9.jpg"/><Relationship Id="rId7" Type="http://schemas.openxmlformats.org/officeDocument/2006/relationships/image" Target="../media/image35.png"/><Relationship Id="rId8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title"/>
          </p:nvPr>
        </p:nvSpPr>
        <p:spPr>
          <a:xfrm>
            <a:off x="593501" y="519668"/>
            <a:ext cx="598760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1935"/>
              <a:buFont typeface="Avenir"/>
              <a:buNone/>
            </a:pPr>
            <a:r>
              <a:rPr b="1" lang="en-US">
                <a:latin typeface="Avenir"/>
                <a:ea typeface="Avenir"/>
                <a:cs typeface="Avenir"/>
                <a:sym typeface="Avenir"/>
              </a:rPr>
              <a:t>Water masses </a:t>
            </a:r>
            <a:br>
              <a:rPr b="1" lang="en-US">
                <a:latin typeface="Avenir"/>
                <a:ea typeface="Avenir"/>
                <a:cs typeface="Avenir"/>
                <a:sym typeface="Avenir"/>
              </a:rPr>
            </a:br>
            <a:r>
              <a:rPr b="1" lang="en-US">
                <a:latin typeface="Avenir"/>
                <a:ea typeface="Avenir"/>
                <a:cs typeface="Avenir"/>
                <a:sym typeface="Avenir"/>
              </a:rPr>
              <a:t>2015 vs 2022</a:t>
            </a:r>
            <a:br>
              <a:rPr b="1" lang="en-US">
                <a:latin typeface="Avenir"/>
                <a:ea typeface="Avenir"/>
                <a:cs typeface="Avenir"/>
                <a:sym typeface="Avenir"/>
              </a:rPr>
            </a:br>
            <a:r>
              <a:rPr i="1" lang="en-US" sz="3100">
                <a:latin typeface="Avenir"/>
                <a:ea typeface="Avenir"/>
                <a:cs typeface="Avenir"/>
                <a:sym typeface="Avenir"/>
              </a:rPr>
              <a:t>2022 is cooler and fresher than 2015: MHW abated; La Nina signal? </a:t>
            </a:r>
            <a:endParaRPr sz="31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51181" r="0" t="38686"/>
          <a:stretch/>
        </p:blipFill>
        <p:spPr>
          <a:xfrm>
            <a:off x="3920256" y="2653048"/>
            <a:ext cx="4613725" cy="4204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 rotWithShape="1">
          <a:blip r:embed="rId4">
            <a:alphaModFix/>
          </a:blip>
          <a:srcRect b="0" l="52829" r="3234" t="38686"/>
          <a:stretch/>
        </p:blipFill>
        <p:spPr>
          <a:xfrm>
            <a:off x="131119" y="2653047"/>
            <a:ext cx="4134119" cy="4204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 rotWithShape="1">
          <a:blip r:embed="rId5">
            <a:alphaModFix/>
          </a:blip>
          <a:srcRect b="0" l="54632" r="2824" t="38671"/>
          <a:stretch/>
        </p:blipFill>
        <p:spPr>
          <a:xfrm>
            <a:off x="8189002" y="2652087"/>
            <a:ext cx="4002998" cy="420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51556" y="151322"/>
            <a:ext cx="5060140" cy="2308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/>
          <p:nvPr/>
        </p:nvSpPr>
        <p:spPr>
          <a:xfrm>
            <a:off x="182597" y="553793"/>
            <a:ext cx="2523186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Icy Strait: If the corrosive water is not coming in at Cross Sound, where is it coming from? </a:t>
            </a:r>
            <a:endParaRPr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85" name="Google Shape;18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667" y="0"/>
            <a:ext cx="940933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"/>
          <p:cNvSpPr txBox="1"/>
          <p:nvPr/>
        </p:nvSpPr>
        <p:spPr>
          <a:xfrm>
            <a:off x="182597" y="553793"/>
            <a:ext cx="2523186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Upper Chatham Strait: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Looks like its coming up Chatham Strait</a:t>
            </a:r>
            <a:endParaRPr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91" name="Google Shape;19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667" y="0"/>
            <a:ext cx="940933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2"/>
          <p:cNvSpPr txBox="1"/>
          <p:nvPr/>
        </p:nvSpPr>
        <p:spPr>
          <a:xfrm>
            <a:off x="182597" y="553793"/>
            <a:ext cx="2523186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Lynn Canal EW: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Low pH water coming up Chatham into Lynn Canal... How far does it go? </a:t>
            </a:r>
            <a:endParaRPr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97" name="Google Shape;19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667" y="0"/>
            <a:ext cx="940933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"/>
          <p:cNvSpPr txBox="1"/>
          <p:nvPr/>
        </p:nvSpPr>
        <p:spPr>
          <a:xfrm>
            <a:off x="182597" y="202093"/>
            <a:ext cx="2600070" cy="49150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b="1" lang="en-US" sz="4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1" lang="en-US" sz="23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Lynn Canal NS: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i="1" lang="en-US" sz="23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Low pH water coming up Chatham and charging into Lynn Canal... It goes all the way to Skagway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i="1" lang="en-US" sz="23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Sampling during 50 kt winds and a small craft advisory </a:t>
            </a:r>
            <a:endParaRPr sz="23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03" name="Google Shape;20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667" y="0"/>
            <a:ext cx="940933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-18501" y="5318213"/>
            <a:ext cx="1608783" cy="1206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4"/>
          <p:cNvSpPr txBox="1"/>
          <p:nvPr/>
        </p:nvSpPr>
        <p:spPr>
          <a:xfrm>
            <a:off x="182597" y="553793"/>
            <a:ext cx="2523186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55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Lynn Canal NS: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Low pH water coming up Chatham and charging into Lynn Canal... It goes all the way to Skagway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i="1"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This is home to aquaculture leases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i="1"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Will sample lower Chatham, Stephens passage, Frederick Sound if weather remains bad</a:t>
            </a:r>
            <a:endParaRPr/>
          </a:p>
        </p:txBody>
      </p:sp>
      <p:pic>
        <p:nvPicPr>
          <p:cNvPr id="210" name="Google Shape;21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0658" y="419191"/>
            <a:ext cx="7916210" cy="6019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"/>
          <p:cNvSpPr txBox="1"/>
          <p:nvPr/>
        </p:nvSpPr>
        <p:spPr>
          <a:xfrm>
            <a:off x="182597" y="553793"/>
            <a:ext cx="2523186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1"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Glacier Bay West Arm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venir"/>
              <a:buNone/>
            </a:pPr>
            <a:r>
              <a:rPr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Tidewater glacial input </a:t>
            </a:r>
            <a:endParaRPr/>
          </a:p>
        </p:txBody>
      </p:sp>
      <p:pic>
        <p:nvPicPr>
          <p:cNvPr id="216" name="Google Shape;21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5783" y="0"/>
            <a:ext cx="940933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466" y="4466167"/>
            <a:ext cx="2316317" cy="1737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"/>
          <p:cNvSpPr txBox="1"/>
          <p:nvPr/>
        </p:nvSpPr>
        <p:spPr>
          <a:xfrm>
            <a:off x="182597" y="553793"/>
            <a:ext cx="2523186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1"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Glacier Bay East Arm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venir"/>
              <a:buNone/>
            </a:pPr>
            <a:r>
              <a:rPr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No longer tidewater</a:t>
            </a:r>
            <a:endParaRPr/>
          </a:p>
        </p:txBody>
      </p:sp>
      <p:pic>
        <p:nvPicPr>
          <p:cNvPr id="223" name="Google Shape;22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667" y="0"/>
            <a:ext cx="940933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534" y="4424607"/>
            <a:ext cx="2506133" cy="18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"/>
          <p:cNvSpPr txBox="1"/>
          <p:nvPr/>
        </p:nvSpPr>
        <p:spPr>
          <a:xfrm>
            <a:off x="182597" y="553793"/>
            <a:ext cx="2523186" cy="5600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1"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Weather update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As expected, cyclonic system moved east into our path in the central gulf; headed to Stephen’s Passage</a:t>
            </a:r>
            <a:endParaRPr/>
          </a:p>
        </p:txBody>
      </p:sp>
      <p:grpSp>
        <p:nvGrpSpPr>
          <p:cNvPr id="230" name="Google Shape;230;p17"/>
          <p:cNvGrpSpPr/>
          <p:nvPr/>
        </p:nvGrpSpPr>
        <p:grpSpPr>
          <a:xfrm>
            <a:off x="3798277" y="335131"/>
            <a:ext cx="6728645" cy="6287280"/>
            <a:chOff x="6096000" y="335131"/>
            <a:chExt cx="4430922" cy="4140276"/>
          </a:xfrm>
        </p:grpSpPr>
        <p:pic>
          <p:nvPicPr>
            <p:cNvPr id="231" name="Google Shape;231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96000" y="335131"/>
              <a:ext cx="4430920" cy="20474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96000" y="2427943"/>
              <a:ext cx="4430922" cy="204746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8"/>
          <p:cNvSpPr txBox="1"/>
          <p:nvPr/>
        </p:nvSpPr>
        <p:spPr>
          <a:xfrm>
            <a:off x="182597" y="553793"/>
            <a:ext cx="2523186" cy="5600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Stephens Passage N/S: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t/>
            </a:r>
            <a:endParaRPr i="1"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venir"/>
              <a:buNone/>
            </a:pP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Classic biological pump at N end </a:t>
            </a:r>
            <a:endParaRPr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38" name="Google Shape;23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667" y="0"/>
            <a:ext cx="94093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8"/>
          <p:cNvSpPr/>
          <p:nvPr/>
        </p:nvSpPr>
        <p:spPr>
          <a:xfrm>
            <a:off x="3559194" y="2441616"/>
            <a:ext cx="911206" cy="98738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8"/>
          <p:cNvSpPr/>
          <p:nvPr/>
        </p:nvSpPr>
        <p:spPr>
          <a:xfrm>
            <a:off x="8481194" y="60101"/>
            <a:ext cx="911206" cy="98738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0521" y="0"/>
            <a:ext cx="94093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9"/>
          <p:cNvSpPr txBox="1"/>
          <p:nvPr/>
        </p:nvSpPr>
        <p:spPr>
          <a:xfrm>
            <a:off x="182597" y="553793"/>
            <a:ext cx="2523186" cy="5600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Middle Stephens Passage E/W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i="1"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Gambier Bay (river discharge) has a higher pH than outside Tracy Arm (glacier discharge)</a:t>
            </a:r>
            <a:endParaRPr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247" name="Google Shape;247;p19"/>
          <p:cNvCxnSpPr/>
          <p:nvPr/>
        </p:nvCxnSpPr>
        <p:spPr>
          <a:xfrm rot="10800000">
            <a:off x="11363339" y="3956538"/>
            <a:ext cx="0" cy="1002296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248" name="Google Shape;248;p19"/>
          <p:cNvSpPr txBox="1"/>
          <p:nvPr/>
        </p:nvSpPr>
        <p:spPr>
          <a:xfrm>
            <a:off x="10458443" y="4809338"/>
            <a:ext cx="9400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Glaciers</a:t>
            </a:r>
            <a:endParaRPr/>
          </a:p>
        </p:txBody>
      </p:sp>
      <p:sp>
        <p:nvSpPr>
          <p:cNvPr id="249" name="Google Shape;249;p19"/>
          <p:cNvSpPr txBox="1"/>
          <p:nvPr/>
        </p:nvSpPr>
        <p:spPr>
          <a:xfrm>
            <a:off x="11288601" y="3692712"/>
            <a:ext cx="7632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Rivers</a:t>
            </a: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3087535" y="2441616"/>
            <a:ext cx="1009679" cy="98738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9"/>
          <p:cNvSpPr/>
          <p:nvPr/>
        </p:nvSpPr>
        <p:spPr>
          <a:xfrm>
            <a:off x="6020489" y="2366821"/>
            <a:ext cx="784758" cy="98738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9"/>
          <p:cNvSpPr txBox="1"/>
          <p:nvPr/>
        </p:nvSpPr>
        <p:spPr>
          <a:xfrm>
            <a:off x="5949824" y="2060725"/>
            <a:ext cx="9260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Glaciers</a:t>
            </a:r>
            <a:endParaRPr/>
          </a:p>
        </p:txBody>
      </p:sp>
      <p:sp>
        <p:nvSpPr>
          <p:cNvPr id="253" name="Google Shape;253;p19"/>
          <p:cNvSpPr txBox="1"/>
          <p:nvPr/>
        </p:nvSpPr>
        <p:spPr>
          <a:xfrm>
            <a:off x="3294465" y="2146985"/>
            <a:ext cx="7459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Rivers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/>
          <p:nvPr>
            <p:ph type="title"/>
          </p:nvPr>
        </p:nvSpPr>
        <p:spPr>
          <a:xfrm>
            <a:off x="610435" y="790601"/>
            <a:ext cx="5987603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41935"/>
              <a:buFont typeface="Avenir"/>
              <a:buNone/>
            </a:pPr>
            <a:r>
              <a:rPr b="1" lang="en-US">
                <a:latin typeface="Avenir"/>
                <a:ea typeface="Avenir"/>
                <a:cs typeface="Avenir"/>
                <a:sym typeface="Avenir"/>
              </a:rPr>
              <a:t>Water masses </a:t>
            </a:r>
            <a:br>
              <a:rPr b="1" lang="en-US">
                <a:latin typeface="Avenir"/>
                <a:ea typeface="Avenir"/>
                <a:cs typeface="Avenir"/>
                <a:sym typeface="Avenir"/>
              </a:rPr>
            </a:br>
            <a:r>
              <a:rPr b="1" lang="en-US">
                <a:latin typeface="Avenir"/>
                <a:ea typeface="Avenir"/>
                <a:cs typeface="Avenir"/>
                <a:sym typeface="Avenir"/>
              </a:rPr>
              <a:t>2015 vs 2022</a:t>
            </a:r>
            <a:br>
              <a:rPr b="1" lang="en-US">
                <a:latin typeface="Avenir"/>
                <a:ea typeface="Avenir"/>
                <a:cs typeface="Avenir"/>
                <a:sym typeface="Avenir"/>
              </a:rPr>
            </a:br>
            <a:r>
              <a:rPr i="1" lang="en-US" sz="3100">
                <a:latin typeface="Avenir"/>
                <a:ea typeface="Avenir"/>
                <a:cs typeface="Avenir"/>
                <a:sym typeface="Avenir"/>
              </a:rPr>
              <a:t>SEC and SEM both have diverging domains: warmer / saltier offshore but cooler / fresher by the coast</a:t>
            </a:r>
            <a:endParaRPr sz="31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98" name="Google Shape;98;p2"/>
          <p:cNvPicPr preferRelativeResize="0"/>
          <p:nvPr/>
        </p:nvPicPr>
        <p:blipFill rotWithShape="1">
          <a:blip r:embed="rId3">
            <a:alphaModFix/>
          </a:blip>
          <a:srcRect b="0" l="51999" r="3166" t="39248"/>
          <a:stretch/>
        </p:blipFill>
        <p:spPr>
          <a:xfrm>
            <a:off x="0" y="2691686"/>
            <a:ext cx="4237149" cy="4166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 b="0" l="54490" r="2237" t="36899"/>
          <a:stretch/>
        </p:blipFill>
        <p:spPr>
          <a:xfrm>
            <a:off x="4233337" y="2530549"/>
            <a:ext cx="4071632" cy="432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5">
            <a:alphaModFix/>
          </a:blip>
          <a:srcRect b="0" l="54948" r="3208" t="36899"/>
          <a:stretch/>
        </p:blipFill>
        <p:spPr>
          <a:xfrm>
            <a:off x="8263466" y="2530549"/>
            <a:ext cx="3928533" cy="432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72926" y="140279"/>
            <a:ext cx="5312412" cy="242363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"/>
          <p:cNvSpPr txBox="1"/>
          <p:nvPr/>
        </p:nvSpPr>
        <p:spPr>
          <a:xfrm>
            <a:off x="9719731" y="898351"/>
            <a:ext cx="46198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10148179" y="1016245"/>
            <a:ext cx="35458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XS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10010155" y="1482072"/>
            <a:ext cx="447558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0"/>
          <p:cNvSpPr txBox="1"/>
          <p:nvPr/>
        </p:nvSpPr>
        <p:spPr>
          <a:xfrm>
            <a:off x="182597" y="553793"/>
            <a:ext cx="2523186" cy="5600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Lower Stephens Passage E/W: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t/>
            </a:r>
            <a:endParaRPr i="1"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venir"/>
              <a:buNone/>
            </a:pP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Glacial influence at middepths?</a:t>
            </a:r>
            <a:endParaRPr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59" name="Google Shape;25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667" y="0"/>
            <a:ext cx="940933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"/>
          <p:cNvSpPr txBox="1"/>
          <p:nvPr/>
        </p:nvSpPr>
        <p:spPr>
          <a:xfrm>
            <a:off x="182597" y="553793"/>
            <a:ext cx="2523186" cy="5600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Upper Frederick Sound: surface bloom</a:t>
            </a:r>
            <a:endParaRPr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5" name="Google Shape;2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667" y="0"/>
            <a:ext cx="94093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1"/>
          <p:cNvSpPr/>
          <p:nvPr/>
        </p:nvSpPr>
        <p:spPr>
          <a:xfrm>
            <a:off x="5971412" y="-125738"/>
            <a:ext cx="1009679" cy="98738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1"/>
          <p:cNvSpPr/>
          <p:nvPr/>
        </p:nvSpPr>
        <p:spPr>
          <a:xfrm>
            <a:off x="10836489" y="-140678"/>
            <a:ext cx="1009679" cy="98738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1"/>
          <p:cNvSpPr/>
          <p:nvPr/>
        </p:nvSpPr>
        <p:spPr>
          <a:xfrm>
            <a:off x="5971411" y="2316712"/>
            <a:ext cx="1009679" cy="98738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2"/>
          <p:cNvSpPr txBox="1"/>
          <p:nvPr/>
        </p:nvSpPr>
        <p:spPr>
          <a:xfrm>
            <a:off x="182597" y="553793"/>
            <a:ext cx="2523186" cy="5600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Wrangell Island: 3 straits meet; very shallow saturation horizon at Zimovia</a:t>
            </a:r>
            <a:endParaRPr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75" name="Google Shape;27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5783" y="0"/>
            <a:ext cx="94093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2"/>
          <p:cNvSpPr/>
          <p:nvPr/>
        </p:nvSpPr>
        <p:spPr>
          <a:xfrm>
            <a:off x="5820508" y="0"/>
            <a:ext cx="1019907" cy="209256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2"/>
          <p:cNvSpPr/>
          <p:nvPr/>
        </p:nvSpPr>
        <p:spPr>
          <a:xfrm>
            <a:off x="4185139" y="-1"/>
            <a:ext cx="1635370" cy="209256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2"/>
          <p:cNvSpPr/>
          <p:nvPr/>
        </p:nvSpPr>
        <p:spPr>
          <a:xfrm>
            <a:off x="3305907" y="0"/>
            <a:ext cx="879231" cy="209256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2"/>
          <p:cNvSpPr/>
          <p:nvPr/>
        </p:nvSpPr>
        <p:spPr>
          <a:xfrm>
            <a:off x="10725933" y="-1"/>
            <a:ext cx="1019907" cy="209256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2"/>
          <p:cNvSpPr/>
          <p:nvPr/>
        </p:nvSpPr>
        <p:spPr>
          <a:xfrm>
            <a:off x="9090564" y="-2"/>
            <a:ext cx="1635370" cy="209256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2"/>
          <p:cNvSpPr/>
          <p:nvPr/>
        </p:nvSpPr>
        <p:spPr>
          <a:xfrm>
            <a:off x="8211332" y="-1"/>
            <a:ext cx="879231" cy="2092569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2"/>
          <p:cNvSpPr/>
          <p:nvPr/>
        </p:nvSpPr>
        <p:spPr>
          <a:xfrm>
            <a:off x="5820508" y="2556965"/>
            <a:ext cx="1019907" cy="190233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2"/>
          <p:cNvSpPr/>
          <p:nvPr/>
        </p:nvSpPr>
        <p:spPr>
          <a:xfrm>
            <a:off x="4185139" y="2556964"/>
            <a:ext cx="1635370" cy="190233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2"/>
          <p:cNvSpPr/>
          <p:nvPr/>
        </p:nvSpPr>
        <p:spPr>
          <a:xfrm>
            <a:off x="3305907" y="2556965"/>
            <a:ext cx="879231" cy="1902335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2"/>
          <p:cNvSpPr txBox="1"/>
          <p:nvPr/>
        </p:nvSpPr>
        <p:spPr>
          <a:xfrm>
            <a:off x="3305907" y="2140099"/>
            <a:ext cx="9847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Sumner</a:t>
            </a:r>
            <a:endParaRPr/>
          </a:p>
        </p:txBody>
      </p:sp>
      <p:sp>
        <p:nvSpPr>
          <p:cNvPr id="286" name="Google Shape;286;p22"/>
          <p:cNvSpPr txBox="1"/>
          <p:nvPr/>
        </p:nvSpPr>
        <p:spPr>
          <a:xfrm>
            <a:off x="4480242" y="2187824"/>
            <a:ext cx="9847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Stikine</a:t>
            </a:r>
            <a:endParaRPr/>
          </a:p>
        </p:txBody>
      </p:sp>
      <p:sp>
        <p:nvSpPr>
          <p:cNvPr id="287" name="Google Shape;287;p22"/>
          <p:cNvSpPr txBox="1"/>
          <p:nvPr/>
        </p:nvSpPr>
        <p:spPr>
          <a:xfrm>
            <a:off x="5855676" y="2092567"/>
            <a:ext cx="9847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Zimovia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"/>
          <p:cNvSpPr txBox="1"/>
          <p:nvPr/>
        </p:nvSpPr>
        <p:spPr>
          <a:xfrm>
            <a:off x="182597" y="553793"/>
            <a:ext cx="2523186" cy="5600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Upper Clarence Strait: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i="1"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Warm surface water and widespread productivity; v. shallow saturation horizon again</a:t>
            </a:r>
            <a:endParaRPr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94" name="Google Shape;29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667" y="0"/>
            <a:ext cx="940933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"/>
          <p:cNvSpPr txBox="1"/>
          <p:nvPr/>
        </p:nvSpPr>
        <p:spPr>
          <a:xfrm>
            <a:off x="182597" y="553793"/>
            <a:ext cx="2523186" cy="5600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Upper Sumner Strait: </a:t>
            </a:r>
            <a:b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Well mixed; low pH isolated to deeper waters</a:t>
            </a:r>
            <a:endParaRPr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0" name="Google Shape;30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5783" y="0"/>
            <a:ext cx="940933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"/>
          <p:cNvSpPr txBox="1"/>
          <p:nvPr/>
        </p:nvSpPr>
        <p:spPr>
          <a:xfrm>
            <a:off x="182597" y="553793"/>
            <a:ext cx="2523186" cy="5600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Lower Sumner Strait: new bloom?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</a:pPr>
            <a:r>
              <a:t/>
            </a:r>
            <a:endParaRPr i="1" sz="19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venir"/>
              <a:buNone/>
            </a:pPr>
            <a:r>
              <a:rPr i="1" lang="en-US" sz="1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High F + low O2 could be dead bloom, but pH would likely remain elevated. High F + low O2 + low pH may indicate a new bloom just taking off. </a:t>
            </a:r>
            <a:endParaRPr sz="19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06" name="Google Shape;30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667" y="0"/>
            <a:ext cx="94093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5"/>
          <p:cNvSpPr/>
          <p:nvPr/>
        </p:nvSpPr>
        <p:spPr>
          <a:xfrm>
            <a:off x="3006970" y="1"/>
            <a:ext cx="2162907" cy="68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5"/>
          <p:cNvSpPr/>
          <p:nvPr/>
        </p:nvSpPr>
        <p:spPr>
          <a:xfrm>
            <a:off x="7807569" y="1"/>
            <a:ext cx="2162907" cy="68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5"/>
          <p:cNvSpPr/>
          <p:nvPr/>
        </p:nvSpPr>
        <p:spPr>
          <a:xfrm>
            <a:off x="3159369" y="2573216"/>
            <a:ext cx="2162907" cy="68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"/>
          <p:cNvSpPr txBox="1"/>
          <p:nvPr/>
        </p:nvSpPr>
        <p:spPr>
          <a:xfrm>
            <a:off x="182597" y="553793"/>
            <a:ext cx="2523186" cy="5600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Lower Chatham Strait (MCS2 series): Hypoxic bottom water, but low pH as shallow as 100m</a:t>
            </a:r>
            <a:endParaRPr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15" name="Google Shape;31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667" y="0"/>
            <a:ext cx="940933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7"/>
          <p:cNvSpPr txBox="1"/>
          <p:nvPr/>
        </p:nvSpPr>
        <p:spPr>
          <a:xfrm>
            <a:off x="182597" y="553793"/>
            <a:ext cx="2523186" cy="5600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Frederick Sound West: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t/>
            </a:r>
            <a:endParaRPr i="1"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venir"/>
              <a:buNone/>
            </a:pP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Freshwater N side, ocean water S side</a:t>
            </a:r>
            <a:endParaRPr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21" name="Google Shape;32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5783" y="0"/>
            <a:ext cx="9409333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2" name="Google Shape;322;p27"/>
          <p:cNvCxnSpPr/>
          <p:nvPr/>
        </p:nvCxnSpPr>
        <p:spPr>
          <a:xfrm>
            <a:off x="9367685" y="4379871"/>
            <a:ext cx="54432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323" name="Google Shape;323;p27"/>
          <p:cNvSpPr txBox="1"/>
          <p:nvPr/>
        </p:nvSpPr>
        <p:spPr>
          <a:xfrm>
            <a:off x="8018840" y="4195205"/>
            <a:ext cx="14933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Terrestrial</a:t>
            </a:r>
            <a:endParaRPr/>
          </a:p>
        </p:txBody>
      </p:sp>
      <p:sp>
        <p:nvSpPr>
          <p:cNvPr id="324" name="Google Shape;324;p27"/>
          <p:cNvSpPr txBox="1"/>
          <p:nvPr/>
        </p:nvSpPr>
        <p:spPr>
          <a:xfrm>
            <a:off x="9656778" y="4195205"/>
            <a:ext cx="14933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Ocean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/>
        </p:nvSpPr>
        <p:spPr>
          <a:xfrm>
            <a:off x="182597" y="553793"/>
            <a:ext cx="2523186" cy="5600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Middle Chatham Strait (MCS3 series): Stratified, no noticeable E/W differences</a:t>
            </a:r>
            <a:endParaRPr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30" name="Google Shape;33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5783" y="0"/>
            <a:ext cx="940933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/>
          <p:nvPr/>
        </p:nvSpPr>
        <p:spPr>
          <a:xfrm>
            <a:off x="182597" y="553793"/>
            <a:ext cx="2523186" cy="5600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Middle Chatham Strait (MCS5 series): Optimum Stability? High fluorescence in low S surface layer </a:t>
            </a:r>
            <a:endParaRPr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36" name="Google Shape;33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667" y="0"/>
            <a:ext cx="940933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/>
        </p:nvSpPr>
        <p:spPr>
          <a:xfrm>
            <a:off x="182597" y="553793"/>
            <a:ext cx="2523186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Dickson Entrance: eddy??</a:t>
            </a:r>
            <a:endParaRPr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8166" y="0"/>
            <a:ext cx="953780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/>
          <p:nvPr/>
        </p:nvSpPr>
        <p:spPr>
          <a:xfrm>
            <a:off x="3735409" y="2859110"/>
            <a:ext cx="1171441" cy="72121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10649218" y="4868214"/>
            <a:ext cx="1031919" cy="513008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8798113" y="448615"/>
            <a:ext cx="938315" cy="33699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0"/>
          <p:cNvSpPr txBox="1"/>
          <p:nvPr/>
        </p:nvSpPr>
        <p:spPr>
          <a:xfrm>
            <a:off x="182597" y="553793"/>
            <a:ext cx="2523186" cy="5600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N/S Lynn + Chatham + POW: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--Consistent flushing with low pH water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sz="24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--Remineralization of terrestrial OM at head of Lynn? Glacial silt vertical export? </a:t>
            </a:r>
            <a:endParaRPr/>
          </a:p>
        </p:txBody>
      </p:sp>
      <p:pic>
        <p:nvPicPr>
          <p:cNvPr id="342" name="Google Shape;34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5783" y="0"/>
            <a:ext cx="94093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0"/>
          <p:cNvSpPr/>
          <p:nvPr/>
        </p:nvSpPr>
        <p:spPr>
          <a:xfrm>
            <a:off x="3420534" y="2895600"/>
            <a:ext cx="609600" cy="67733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30"/>
          <p:cNvSpPr/>
          <p:nvPr/>
        </p:nvSpPr>
        <p:spPr>
          <a:xfrm>
            <a:off x="8331200" y="452194"/>
            <a:ext cx="609600" cy="677332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5" name="Google Shape;345;p30"/>
          <p:cNvCxnSpPr/>
          <p:nvPr/>
        </p:nvCxnSpPr>
        <p:spPr>
          <a:xfrm>
            <a:off x="3420534" y="287867"/>
            <a:ext cx="1202266" cy="1049866"/>
          </a:xfrm>
          <a:prstGeom prst="straightConnector1">
            <a:avLst/>
          </a:prstGeom>
          <a:noFill/>
          <a:ln cap="flat" cmpd="sng" w="38100">
            <a:solidFill>
              <a:srgbClr val="0432FF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1"/>
          <p:cNvSpPr txBox="1"/>
          <p:nvPr/>
        </p:nvSpPr>
        <p:spPr>
          <a:xfrm>
            <a:off x="182597" y="553793"/>
            <a:ext cx="2523186" cy="5600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Middle Clarence Strait: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Surface productivity in fresh surface plume: Optimum stability? </a:t>
            </a:r>
            <a:endParaRPr/>
          </a:p>
        </p:txBody>
      </p:sp>
      <p:pic>
        <p:nvPicPr>
          <p:cNvPr id="351" name="Google Shape;35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667" y="0"/>
            <a:ext cx="940933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"/>
          <p:cNvSpPr txBox="1"/>
          <p:nvPr/>
        </p:nvSpPr>
        <p:spPr>
          <a:xfrm>
            <a:off x="182597" y="553793"/>
            <a:ext cx="2523186" cy="5600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Lower Clarence Strait: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alibri"/>
              <a:buNone/>
            </a:pPr>
            <a:r>
              <a:t/>
            </a:r>
            <a:endParaRPr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venir"/>
              <a:buNone/>
            </a:pPr>
            <a:r>
              <a:rPr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Topographic influences </a:t>
            </a:r>
            <a:endParaRPr/>
          </a:p>
        </p:txBody>
      </p:sp>
      <p:pic>
        <p:nvPicPr>
          <p:cNvPr id="357" name="Google Shape;35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667" y="0"/>
            <a:ext cx="9409333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32"/>
          <p:cNvCxnSpPr/>
          <p:nvPr/>
        </p:nvCxnSpPr>
        <p:spPr>
          <a:xfrm>
            <a:off x="5418667" y="677333"/>
            <a:ext cx="1049866" cy="118534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359" name="Google Shape;359;p32"/>
          <p:cNvCxnSpPr/>
          <p:nvPr/>
        </p:nvCxnSpPr>
        <p:spPr>
          <a:xfrm>
            <a:off x="5418667" y="3149598"/>
            <a:ext cx="1049866" cy="118534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360" name="Google Shape;360;p32"/>
          <p:cNvCxnSpPr/>
          <p:nvPr/>
        </p:nvCxnSpPr>
        <p:spPr>
          <a:xfrm>
            <a:off x="10295467" y="677333"/>
            <a:ext cx="1049866" cy="118534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3"/>
          <p:cNvSpPr txBox="1"/>
          <p:nvPr/>
        </p:nvSpPr>
        <p:spPr>
          <a:xfrm>
            <a:off x="182597" y="553793"/>
            <a:ext cx="2523186" cy="5600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Clarence Strait N-S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 sz="2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Shallow low-pH feature from Wrangell not found offshore: </a:t>
            </a:r>
            <a:endParaRPr/>
          </a:p>
          <a:p>
            <a:pPr indent="-457231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Topography drives shoaling of saturation horizon?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sz="29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lang="en-US" sz="2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Biological pump exacerbates bottom pH / hypoxia at Wrangell: </a:t>
            </a:r>
            <a:endParaRPr/>
          </a:p>
          <a:p>
            <a:pPr indent="-457231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Low beam transmission shows export of material to bottom waters</a:t>
            </a:r>
            <a:endParaRPr/>
          </a:p>
          <a:p>
            <a:pPr indent="-457231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9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pH, O2 reduced relative to density / potential temperature</a:t>
            </a:r>
            <a:endParaRPr/>
          </a:p>
        </p:txBody>
      </p:sp>
      <p:pic>
        <p:nvPicPr>
          <p:cNvPr id="366" name="Google Shape;36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667" y="0"/>
            <a:ext cx="9409333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7" name="Google Shape;367;p33"/>
          <p:cNvCxnSpPr/>
          <p:nvPr/>
        </p:nvCxnSpPr>
        <p:spPr>
          <a:xfrm>
            <a:off x="8530128" y="5034519"/>
            <a:ext cx="579753" cy="0"/>
          </a:xfrm>
          <a:prstGeom prst="straightConnector1">
            <a:avLst/>
          </a:prstGeom>
          <a:noFill/>
          <a:ln cap="flat" cmpd="sng" w="38100">
            <a:solidFill>
              <a:srgbClr val="0432FF"/>
            </a:solidFill>
            <a:prstDash val="solid"/>
            <a:miter lim="800000"/>
            <a:headEnd len="med" w="med" type="triangle"/>
            <a:tailEnd len="sm" w="sm" type="none"/>
          </a:ln>
        </p:spPr>
      </p:cxnSp>
      <p:sp>
        <p:nvSpPr>
          <p:cNvPr id="368" name="Google Shape;368;p33"/>
          <p:cNvSpPr txBox="1"/>
          <p:nvPr/>
        </p:nvSpPr>
        <p:spPr>
          <a:xfrm>
            <a:off x="8073308" y="4293177"/>
            <a:ext cx="149339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BGC Conditioning</a:t>
            </a:r>
            <a:endParaRPr/>
          </a:p>
        </p:txBody>
      </p:sp>
      <p:sp>
        <p:nvSpPr>
          <p:cNvPr id="369" name="Google Shape;369;p33"/>
          <p:cNvSpPr txBox="1"/>
          <p:nvPr/>
        </p:nvSpPr>
        <p:spPr>
          <a:xfrm>
            <a:off x="3178743" y="2146941"/>
            <a:ext cx="1036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Wrangell</a:t>
            </a:r>
            <a:endParaRPr/>
          </a:p>
        </p:txBody>
      </p:sp>
      <p:sp>
        <p:nvSpPr>
          <p:cNvPr id="370" name="Google Shape;370;p33"/>
          <p:cNvSpPr txBox="1"/>
          <p:nvPr/>
        </p:nvSpPr>
        <p:spPr>
          <a:xfrm>
            <a:off x="6175973" y="2146941"/>
            <a:ext cx="10060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Clarence</a:t>
            </a:r>
            <a:endParaRPr/>
          </a:p>
        </p:txBody>
      </p:sp>
      <p:sp>
        <p:nvSpPr>
          <p:cNvPr id="371" name="Google Shape;371;p33"/>
          <p:cNvSpPr txBox="1"/>
          <p:nvPr/>
        </p:nvSpPr>
        <p:spPr>
          <a:xfrm>
            <a:off x="8048983" y="2146941"/>
            <a:ext cx="10364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Wrangell</a:t>
            </a:r>
            <a:endParaRPr/>
          </a:p>
        </p:txBody>
      </p:sp>
      <p:sp>
        <p:nvSpPr>
          <p:cNvPr id="372" name="Google Shape;372;p33"/>
          <p:cNvSpPr txBox="1"/>
          <p:nvPr/>
        </p:nvSpPr>
        <p:spPr>
          <a:xfrm>
            <a:off x="11046213" y="2146941"/>
            <a:ext cx="10060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Clarence</a:t>
            </a:r>
            <a:endParaRPr/>
          </a:p>
        </p:txBody>
      </p:sp>
      <p:sp>
        <p:nvSpPr>
          <p:cNvPr id="373" name="Google Shape;373;p33"/>
          <p:cNvSpPr txBox="1"/>
          <p:nvPr/>
        </p:nvSpPr>
        <p:spPr>
          <a:xfrm>
            <a:off x="8172542" y="4849853"/>
            <a:ext cx="3946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endParaRPr/>
          </a:p>
        </p:txBody>
      </p:sp>
      <p:sp>
        <p:nvSpPr>
          <p:cNvPr id="374" name="Google Shape;374;p33"/>
          <p:cNvSpPr txBox="1"/>
          <p:nvPr/>
        </p:nvSpPr>
        <p:spPr>
          <a:xfrm>
            <a:off x="9085421" y="4849853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/>
          <p:nvPr/>
        </p:nvSpPr>
        <p:spPr>
          <a:xfrm>
            <a:off x="182597" y="553793"/>
            <a:ext cx="2523186" cy="5600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lang="en-US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Revillagigedo Canal: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venir"/>
              <a:buNone/>
            </a:pPr>
            <a:r>
              <a:rPr lang="en-US" sz="2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Downwelling eddy near shelf break? </a:t>
            </a:r>
            <a:endParaRPr/>
          </a:p>
        </p:txBody>
      </p:sp>
      <p:pic>
        <p:nvPicPr>
          <p:cNvPr id="380" name="Google Shape;38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667" y="0"/>
            <a:ext cx="94093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4"/>
          <p:cNvSpPr/>
          <p:nvPr/>
        </p:nvSpPr>
        <p:spPr>
          <a:xfrm>
            <a:off x="5350932" y="-1"/>
            <a:ext cx="745067" cy="120226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4"/>
          <p:cNvSpPr/>
          <p:nvPr/>
        </p:nvSpPr>
        <p:spPr>
          <a:xfrm>
            <a:off x="10219949" y="0"/>
            <a:ext cx="745067" cy="120226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4"/>
          <p:cNvSpPr/>
          <p:nvPr/>
        </p:nvSpPr>
        <p:spPr>
          <a:xfrm>
            <a:off x="5350932" y="2404534"/>
            <a:ext cx="745067" cy="120226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 txBox="1"/>
          <p:nvPr/>
        </p:nvSpPr>
        <p:spPr>
          <a:xfrm>
            <a:off x="182597" y="553793"/>
            <a:ext cx="2523186" cy="5600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Minimum pH and oxygen concentrations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i="1"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b="1"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Corrosive: </a:t>
            </a:r>
            <a:br>
              <a:rPr b="1"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1"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pH &lt; 7.8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horizon v. shallow in interior 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(24 m minimum near </a:t>
            </a:r>
            <a:r>
              <a:rPr i="1" lang="en-US" sz="260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Wrangell</a:t>
            </a:r>
            <a:r>
              <a:rPr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!)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i="1" sz="2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b="1"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Hypoxia: </a:t>
            </a:r>
            <a:br>
              <a:rPr b="1"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1"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&lt; 60 umol O</a:t>
            </a:r>
            <a:r>
              <a:rPr b="1" baseline="-25000"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b="1"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kg</a:t>
            </a:r>
            <a:r>
              <a:rPr b="1" baseline="30000"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-1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only 1 shallow (100 m)  instance of hypoxia (Also near </a:t>
            </a:r>
            <a:r>
              <a:rPr i="1" lang="en-US" sz="260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Wrangell</a:t>
            </a:r>
            <a:r>
              <a:rPr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i="1" sz="2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b="1"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Visit </a:t>
            </a:r>
            <a:r>
              <a:rPr b="1" i="1" lang="en-US" sz="2600">
                <a:solidFill>
                  <a:schemeClr val="accent6"/>
                </a:solidFill>
                <a:latin typeface="Avenir"/>
                <a:ea typeface="Avenir"/>
                <a:cs typeface="Avenir"/>
                <a:sym typeface="Avenir"/>
              </a:rPr>
              <a:t>Clarence Strait </a:t>
            </a:r>
            <a:r>
              <a:rPr b="1"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on the way back to Seattle to look for more shallow corrosivity / hypoxia </a:t>
            </a:r>
            <a:endParaRPr b="1" sz="2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389" name="Google Shape;389;p35"/>
          <p:cNvCxnSpPr/>
          <p:nvPr/>
        </p:nvCxnSpPr>
        <p:spPr>
          <a:xfrm rot="10800000">
            <a:off x="3496738" y="1003300"/>
            <a:ext cx="0" cy="1886428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0" name="Google Shape;390;p35"/>
          <p:cNvCxnSpPr/>
          <p:nvPr/>
        </p:nvCxnSpPr>
        <p:spPr>
          <a:xfrm rot="10800000">
            <a:off x="3963463" y="1003300"/>
            <a:ext cx="0" cy="1886428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91" name="Google Shape;391;p35"/>
          <p:cNvGrpSpPr/>
          <p:nvPr/>
        </p:nvGrpSpPr>
        <p:grpSpPr>
          <a:xfrm>
            <a:off x="9312057" y="-187169"/>
            <a:ext cx="2517938" cy="3470944"/>
            <a:chOff x="2759556" y="-82756"/>
            <a:chExt cx="2517938" cy="3470944"/>
          </a:xfrm>
        </p:grpSpPr>
        <p:pic>
          <p:nvPicPr>
            <p:cNvPr id="392" name="Google Shape;392;p35"/>
            <p:cNvPicPr preferRelativeResize="0"/>
            <p:nvPr/>
          </p:nvPicPr>
          <p:blipFill rotWithShape="1">
            <a:blip r:embed="rId3">
              <a:alphaModFix/>
            </a:blip>
            <a:srcRect b="12128" l="14011" r="14712" t="3803"/>
            <a:stretch/>
          </p:blipFill>
          <p:spPr>
            <a:xfrm>
              <a:off x="2759556" y="873603"/>
              <a:ext cx="2466274" cy="20727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" name="Google Shape;393;p35"/>
            <p:cNvSpPr txBox="1"/>
            <p:nvPr/>
          </p:nvSpPr>
          <p:spPr>
            <a:xfrm>
              <a:off x="2805173" y="2926523"/>
              <a:ext cx="24723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Depth of 7.8 pH Horizon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Histogram</a:t>
              </a: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3041499" y="1003300"/>
              <a:ext cx="455239" cy="1863725"/>
            </a:xfrm>
            <a:prstGeom prst="rect">
              <a:avLst/>
            </a:prstGeom>
            <a:solidFill>
              <a:srgbClr val="FF0000">
                <a:alpha val="24705"/>
              </a:srgbClr>
            </a:solidFill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5"/>
            <p:cNvSpPr txBox="1"/>
            <p:nvPr/>
          </p:nvSpPr>
          <p:spPr>
            <a:xfrm rot="-1958088">
              <a:off x="3053859" y="363527"/>
              <a:ext cx="155187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Horizon &lt;50m</a:t>
              </a: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3508224" y="1003300"/>
              <a:ext cx="455239" cy="1863725"/>
            </a:xfrm>
            <a:prstGeom prst="rect">
              <a:avLst/>
            </a:prstGeom>
            <a:solidFill>
              <a:schemeClr val="accent2">
                <a:alpha val="24705"/>
              </a:schemeClr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35"/>
            <p:cNvSpPr txBox="1"/>
            <p:nvPr/>
          </p:nvSpPr>
          <p:spPr>
            <a:xfrm rot="-1930069">
              <a:off x="3525491" y="363528"/>
              <a:ext cx="1747490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Horizon 50m – 100m</a:t>
              </a:r>
              <a:endParaRPr/>
            </a:p>
          </p:txBody>
        </p:sp>
      </p:grpSp>
      <p:grpSp>
        <p:nvGrpSpPr>
          <p:cNvPr id="398" name="Google Shape;398;p35"/>
          <p:cNvGrpSpPr/>
          <p:nvPr/>
        </p:nvGrpSpPr>
        <p:grpSpPr>
          <a:xfrm>
            <a:off x="6146293" y="128789"/>
            <a:ext cx="3021525" cy="6535418"/>
            <a:chOff x="5382011" y="128789"/>
            <a:chExt cx="3021525" cy="6535418"/>
          </a:xfrm>
        </p:grpSpPr>
        <p:sp>
          <p:nvSpPr>
            <p:cNvPr id="399" name="Google Shape;399;p35"/>
            <p:cNvSpPr txBox="1"/>
            <p:nvPr/>
          </p:nvSpPr>
          <p:spPr>
            <a:xfrm>
              <a:off x="5669410" y="128789"/>
              <a:ext cx="22684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Depth of Horizon</a:t>
              </a:r>
              <a:endParaRPr/>
            </a:p>
          </p:txBody>
        </p:sp>
        <p:pic>
          <p:nvPicPr>
            <p:cNvPr id="400" name="Google Shape;400;p3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382011" y="486640"/>
              <a:ext cx="3021525" cy="29802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403995" y="3683940"/>
              <a:ext cx="2999541" cy="29802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35"/>
            <p:cNvSpPr/>
            <p:nvPr/>
          </p:nvSpPr>
          <p:spPr>
            <a:xfrm>
              <a:off x="7078869" y="5208104"/>
              <a:ext cx="395357" cy="34439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7019234" y="2041239"/>
              <a:ext cx="395357" cy="34439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4" name="Google Shape;404;p35"/>
          <p:cNvGrpSpPr/>
          <p:nvPr/>
        </p:nvGrpSpPr>
        <p:grpSpPr>
          <a:xfrm>
            <a:off x="2982729" y="84792"/>
            <a:ext cx="3001951" cy="6538823"/>
            <a:chOff x="8715898" y="125383"/>
            <a:chExt cx="3001951" cy="6538823"/>
          </a:xfrm>
        </p:grpSpPr>
        <p:sp>
          <p:nvSpPr>
            <p:cNvPr id="405" name="Google Shape;405;p35"/>
            <p:cNvSpPr txBox="1"/>
            <p:nvPr/>
          </p:nvSpPr>
          <p:spPr>
            <a:xfrm>
              <a:off x="8980684" y="125383"/>
              <a:ext cx="226841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Qualifying Data Only</a:t>
              </a:r>
              <a:endParaRPr/>
            </a:p>
          </p:txBody>
        </p:sp>
        <p:pic>
          <p:nvPicPr>
            <p:cNvPr id="406" name="Google Shape;406;p3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715898" y="486640"/>
              <a:ext cx="2999683" cy="29802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7" name="Google Shape;407;p3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8715898" y="3683939"/>
              <a:ext cx="3001951" cy="29802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35"/>
            <p:cNvSpPr/>
            <p:nvPr/>
          </p:nvSpPr>
          <p:spPr>
            <a:xfrm>
              <a:off x="10391913" y="5208104"/>
              <a:ext cx="395357" cy="34439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10391912" y="2041239"/>
              <a:ext cx="395357" cy="34439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0" name="Google Shape;410;p35"/>
          <p:cNvGrpSpPr/>
          <p:nvPr/>
        </p:nvGrpSpPr>
        <p:grpSpPr>
          <a:xfrm>
            <a:off x="9351415" y="3295811"/>
            <a:ext cx="2472321" cy="3447854"/>
            <a:chOff x="9351415" y="3220601"/>
            <a:chExt cx="2472321" cy="3447854"/>
          </a:xfrm>
        </p:grpSpPr>
        <p:pic>
          <p:nvPicPr>
            <p:cNvPr id="411" name="Google Shape;411;p35"/>
            <p:cNvPicPr preferRelativeResize="0"/>
            <p:nvPr/>
          </p:nvPicPr>
          <p:blipFill rotWithShape="1">
            <a:blip r:embed="rId8">
              <a:alphaModFix/>
            </a:blip>
            <a:srcRect b="11826" l="16746" r="14894" t="6504"/>
            <a:stretch/>
          </p:blipFill>
          <p:spPr>
            <a:xfrm>
              <a:off x="9422922" y="4222767"/>
              <a:ext cx="2355410" cy="20052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Google Shape;412;p35"/>
            <p:cNvSpPr/>
            <p:nvPr/>
          </p:nvSpPr>
          <p:spPr>
            <a:xfrm>
              <a:off x="9604949" y="4282916"/>
              <a:ext cx="513680" cy="1863725"/>
            </a:xfrm>
            <a:prstGeom prst="rect">
              <a:avLst/>
            </a:prstGeom>
            <a:solidFill>
              <a:schemeClr val="accent2">
                <a:alpha val="24705"/>
              </a:schemeClr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35"/>
            <p:cNvSpPr txBox="1"/>
            <p:nvPr/>
          </p:nvSpPr>
          <p:spPr>
            <a:xfrm rot="-1930069">
              <a:off x="9536368" y="3666885"/>
              <a:ext cx="1747490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Horizon 100m – 200m</a:t>
              </a:r>
              <a:endParaRPr/>
            </a:p>
          </p:txBody>
        </p:sp>
        <p:sp>
          <p:nvSpPr>
            <p:cNvPr id="414" name="Google Shape;414;p35"/>
            <p:cNvSpPr txBox="1"/>
            <p:nvPr/>
          </p:nvSpPr>
          <p:spPr>
            <a:xfrm>
              <a:off x="9351415" y="6206790"/>
              <a:ext cx="24723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Depth of 60 umol O</a:t>
              </a:r>
              <a:r>
                <a:rPr baseline="-25000"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kg</a:t>
              </a:r>
              <a:r>
                <a:rPr baseline="30000"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-1</a:t>
              </a: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Horizon</a:t>
              </a:r>
              <a:endParaRPr baseline="3000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Histogram</a:t>
              </a:r>
              <a:endParaRPr/>
            </a:p>
          </p:txBody>
        </p:sp>
      </p:grpSp>
      <p:sp>
        <p:nvSpPr>
          <p:cNvPr id="415" name="Google Shape;415;p35"/>
          <p:cNvSpPr/>
          <p:nvPr/>
        </p:nvSpPr>
        <p:spPr>
          <a:xfrm>
            <a:off x="4775664" y="5556739"/>
            <a:ext cx="562694" cy="665111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5"/>
          <p:cNvSpPr/>
          <p:nvPr/>
        </p:nvSpPr>
        <p:spPr>
          <a:xfrm>
            <a:off x="7975296" y="5616843"/>
            <a:ext cx="562694" cy="665111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5"/>
          <p:cNvSpPr/>
          <p:nvPr/>
        </p:nvSpPr>
        <p:spPr>
          <a:xfrm>
            <a:off x="4775664" y="2367515"/>
            <a:ext cx="562694" cy="665111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5"/>
          <p:cNvSpPr/>
          <p:nvPr/>
        </p:nvSpPr>
        <p:spPr>
          <a:xfrm>
            <a:off x="7894083" y="2358767"/>
            <a:ext cx="562694" cy="665111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36"/>
          <p:cNvPicPr preferRelativeResize="0"/>
          <p:nvPr/>
        </p:nvPicPr>
        <p:blipFill rotWithShape="1">
          <a:blip r:embed="rId3">
            <a:alphaModFix/>
          </a:blip>
          <a:srcRect b="11826" l="16746" r="14894" t="6504"/>
          <a:stretch/>
        </p:blipFill>
        <p:spPr>
          <a:xfrm>
            <a:off x="9422922" y="4297977"/>
            <a:ext cx="2355410" cy="2005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6"/>
          <p:cNvPicPr preferRelativeResize="0"/>
          <p:nvPr/>
        </p:nvPicPr>
        <p:blipFill rotWithShape="1">
          <a:blip r:embed="rId4">
            <a:alphaModFix/>
          </a:blip>
          <a:srcRect b="12493" l="16277" r="15197" t="3382"/>
          <a:stretch/>
        </p:blipFill>
        <p:spPr>
          <a:xfrm>
            <a:off x="9396140" y="760366"/>
            <a:ext cx="2364096" cy="206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93318" y="448056"/>
            <a:ext cx="3022211" cy="2980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81590" y="448056"/>
            <a:ext cx="3000364" cy="2980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88289" y="3632464"/>
            <a:ext cx="3002632" cy="2980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66679" y="3633141"/>
            <a:ext cx="2999541" cy="2980267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36"/>
          <p:cNvSpPr txBox="1"/>
          <p:nvPr/>
        </p:nvSpPr>
        <p:spPr>
          <a:xfrm>
            <a:off x="182597" y="553793"/>
            <a:ext cx="2523186" cy="5600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1" lang="en-US" sz="2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Minimum pH and oxygen concentrations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i="1"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b="1"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Corrosive: </a:t>
            </a:r>
            <a:br>
              <a:rPr b="1"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1"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pH &lt; 7.8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horizon v. shallow in interior 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(24 m minimum near </a:t>
            </a:r>
            <a:r>
              <a:rPr i="1" lang="en-US" sz="260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Wrangell</a:t>
            </a:r>
            <a:r>
              <a:rPr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!)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t/>
            </a:r>
            <a:endParaRPr i="1" sz="26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b="1"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Hypoxia: </a:t>
            </a:r>
            <a:br>
              <a:rPr b="1"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1"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&lt; 60 umol O</a:t>
            </a:r>
            <a:r>
              <a:rPr b="1" baseline="-25000"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r>
              <a:rPr b="1"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kg</a:t>
            </a:r>
            <a:r>
              <a:rPr b="1" baseline="30000"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-1</a:t>
            </a:r>
            <a:endParaRPr/>
          </a:p>
          <a:p>
            <a:pPr indent="-4572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only 1 shallow (100 m)  instance of hypoxia (Also near </a:t>
            </a:r>
            <a:r>
              <a:rPr i="1" lang="en-US" sz="2600">
                <a:solidFill>
                  <a:srgbClr val="FF0000"/>
                </a:solidFill>
                <a:latin typeface="Avenir"/>
                <a:ea typeface="Avenir"/>
                <a:cs typeface="Avenir"/>
                <a:sym typeface="Avenir"/>
              </a:rPr>
              <a:t>Wrangell</a:t>
            </a:r>
            <a:r>
              <a:rPr i="1" lang="en-US" sz="2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)</a:t>
            </a:r>
            <a:endParaRPr/>
          </a:p>
        </p:txBody>
      </p:sp>
      <p:grpSp>
        <p:nvGrpSpPr>
          <p:cNvPr id="430" name="Google Shape;430;p36"/>
          <p:cNvGrpSpPr/>
          <p:nvPr/>
        </p:nvGrpSpPr>
        <p:grpSpPr>
          <a:xfrm>
            <a:off x="9357674" y="-187169"/>
            <a:ext cx="2472321" cy="3470944"/>
            <a:chOff x="2805173" y="-82756"/>
            <a:chExt cx="2472321" cy="3470944"/>
          </a:xfrm>
        </p:grpSpPr>
        <p:sp>
          <p:nvSpPr>
            <p:cNvPr id="431" name="Google Shape;431;p36"/>
            <p:cNvSpPr txBox="1"/>
            <p:nvPr/>
          </p:nvSpPr>
          <p:spPr>
            <a:xfrm>
              <a:off x="2805173" y="2926523"/>
              <a:ext cx="24723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Depth of 7.8 pH Horizon</a:t>
              </a:r>
              <a:endParaRPr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Histogram</a:t>
              </a: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3041499" y="1003300"/>
              <a:ext cx="455239" cy="1863725"/>
            </a:xfrm>
            <a:prstGeom prst="rect">
              <a:avLst/>
            </a:prstGeom>
            <a:solidFill>
              <a:srgbClr val="FF0000">
                <a:alpha val="24705"/>
              </a:srgbClr>
            </a:solidFill>
            <a:ln cap="flat" cmpd="sng" w="12700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6"/>
            <p:cNvSpPr txBox="1"/>
            <p:nvPr/>
          </p:nvSpPr>
          <p:spPr>
            <a:xfrm rot="-1958088">
              <a:off x="3053859" y="363527"/>
              <a:ext cx="1551876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Horizon &lt;50m</a:t>
              </a: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3508224" y="1003300"/>
              <a:ext cx="455239" cy="1863725"/>
            </a:xfrm>
            <a:prstGeom prst="rect">
              <a:avLst/>
            </a:prstGeom>
            <a:solidFill>
              <a:schemeClr val="accent2">
                <a:alpha val="24705"/>
              </a:schemeClr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6"/>
            <p:cNvSpPr txBox="1"/>
            <p:nvPr/>
          </p:nvSpPr>
          <p:spPr>
            <a:xfrm rot="-1930069">
              <a:off x="3525491" y="363528"/>
              <a:ext cx="1747490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Horizon 50m – 100m</a:t>
              </a:r>
              <a:endParaRPr/>
            </a:p>
          </p:txBody>
        </p:sp>
      </p:grpSp>
      <p:grpSp>
        <p:nvGrpSpPr>
          <p:cNvPr id="436" name="Google Shape;436;p36"/>
          <p:cNvGrpSpPr/>
          <p:nvPr/>
        </p:nvGrpSpPr>
        <p:grpSpPr>
          <a:xfrm>
            <a:off x="7744568" y="2000648"/>
            <a:ext cx="395358" cy="3511255"/>
            <a:chOff x="6980286" y="2000648"/>
            <a:chExt cx="395358" cy="3511255"/>
          </a:xfrm>
        </p:grpSpPr>
        <p:sp>
          <p:nvSpPr>
            <p:cNvPr id="437" name="Google Shape;437;p36"/>
            <p:cNvSpPr/>
            <p:nvPr/>
          </p:nvSpPr>
          <p:spPr>
            <a:xfrm>
              <a:off x="6980286" y="5167513"/>
              <a:ext cx="395357" cy="34439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6980287" y="2000648"/>
              <a:ext cx="395357" cy="34439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9" name="Google Shape;439;p36"/>
          <p:cNvGrpSpPr/>
          <p:nvPr/>
        </p:nvGrpSpPr>
        <p:grpSpPr>
          <a:xfrm>
            <a:off x="4658743" y="2000648"/>
            <a:ext cx="395358" cy="3511255"/>
            <a:chOff x="10391912" y="2041239"/>
            <a:chExt cx="395358" cy="3511255"/>
          </a:xfrm>
        </p:grpSpPr>
        <p:sp>
          <p:nvSpPr>
            <p:cNvPr id="440" name="Google Shape;440;p36"/>
            <p:cNvSpPr/>
            <p:nvPr/>
          </p:nvSpPr>
          <p:spPr>
            <a:xfrm>
              <a:off x="10391913" y="5208104"/>
              <a:ext cx="395357" cy="34439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10391912" y="2041239"/>
              <a:ext cx="395357" cy="34439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2" name="Google Shape;442;p36"/>
          <p:cNvGrpSpPr/>
          <p:nvPr/>
        </p:nvGrpSpPr>
        <p:grpSpPr>
          <a:xfrm>
            <a:off x="9351415" y="3296158"/>
            <a:ext cx="2472321" cy="3445169"/>
            <a:chOff x="9351415" y="3220601"/>
            <a:chExt cx="2472321" cy="3447854"/>
          </a:xfrm>
        </p:grpSpPr>
        <p:sp>
          <p:nvSpPr>
            <p:cNvPr id="443" name="Google Shape;443;p36"/>
            <p:cNvSpPr/>
            <p:nvPr/>
          </p:nvSpPr>
          <p:spPr>
            <a:xfrm>
              <a:off x="9604949" y="4282916"/>
              <a:ext cx="513680" cy="1863725"/>
            </a:xfrm>
            <a:prstGeom prst="rect">
              <a:avLst/>
            </a:prstGeom>
            <a:solidFill>
              <a:schemeClr val="accent2">
                <a:alpha val="24705"/>
              </a:schemeClr>
            </a:solidFill>
            <a:ln cap="flat" cmpd="sng" w="127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36"/>
            <p:cNvSpPr txBox="1"/>
            <p:nvPr/>
          </p:nvSpPr>
          <p:spPr>
            <a:xfrm rot="-1930069">
              <a:off x="9536368" y="3666885"/>
              <a:ext cx="1747490" cy="2462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rPr>
                <a:t>Horizon 100m – 200m</a:t>
              </a:r>
              <a:endParaRPr/>
            </a:p>
          </p:txBody>
        </p:sp>
        <p:sp>
          <p:nvSpPr>
            <p:cNvPr id="445" name="Google Shape;445;p36"/>
            <p:cNvSpPr txBox="1"/>
            <p:nvPr/>
          </p:nvSpPr>
          <p:spPr>
            <a:xfrm>
              <a:off x="9351415" y="6206790"/>
              <a:ext cx="247232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Depth of 60 umol O</a:t>
              </a:r>
              <a:r>
                <a:rPr baseline="-25000"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kg</a:t>
              </a:r>
              <a:r>
                <a:rPr baseline="30000"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-1</a:t>
              </a: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Horizon</a:t>
              </a:r>
              <a:endParaRPr baseline="30000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Histogram</a:t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37"/>
          <p:cNvGrpSpPr/>
          <p:nvPr/>
        </p:nvGrpSpPr>
        <p:grpSpPr>
          <a:xfrm>
            <a:off x="0" y="0"/>
            <a:ext cx="12256168" cy="6477000"/>
            <a:chOff x="0" y="0"/>
            <a:chExt cx="12256168" cy="6477000"/>
          </a:xfrm>
        </p:grpSpPr>
        <p:pic>
          <p:nvPicPr>
            <p:cNvPr id="451" name="Google Shape;451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6197600" cy="647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2" name="Google Shape;452;p37"/>
            <p:cNvSpPr txBox="1"/>
            <p:nvPr/>
          </p:nvSpPr>
          <p:spPr>
            <a:xfrm>
              <a:off x="3994484" y="2222378"/>
              <a:ext cx="15480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POW 2015</a:t>
              </a:r>
              <a:endParaRPr/>
            </a:p>
          </p:txBody>
        </p:sp>
        <p:sp>
          <p:nvSpPr>
            <p:cNvPr id="453" name="Google Shape;453;p37"/>
            <p:cNvSpPr txBox="1"/>
            <p:nvPr/>
          </p:nvSpPr>
          <p:spPr>
            <a:xfrm>
              <a:off x="3994484" y="5494421"/>
              <a:ext cx="15480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POW 2022</a:t>
              </a:r>
              <a:endParaRPr/>
            </a:p>
          </p:txBody>
        </p:sp>
        <p:pic>
          <p:nvPicPr>
            <p:cNvPr id="454" name="Google Shape;454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058568" y="0"/>
              <a:ext cx="6197600" cy="6477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5" name="Google Shape;455;p37"/>
            <p:cNvSpPr txBox="1"/>
            <p:nvPr/>
          </p:nvSpPr>
          <p:spPr>
            <a:xfrm>
              <a:off x="10355179" y="2205971"/>
              <a:ext cx="12352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CS 2015</a:t>
              </a:r>
              <a:endParaRPr/>
            </a:p>
          </p:txBody>
        </p:sp>
        <p:sp>
          <p:nvSpPr>
            <p:cNvPr id="456" name="Google Shape;456;p37"/>
            <p:cNvSpPr txBox="1"/>
            <p:nvPr/>
          </p:nvSpPr>
          <p:spPr>
            <a:xfrm>
              <a:off x="10344485" y="5462337"/>
              <a:ext cx="12352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CS 2022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>
            <p:ph type="title"/>
          </p:nvPr>
        </p:nvSpPr>
        <p:spPr>
          <a:xfrm>
            <a:off x="182597" y="553793"/>
            <a:ext cx="2523186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b="1" lang="en-US"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>
                <a:latin typeface="Avenir"/>
                <a:ea typeface="Avenir"/>
                <a:cs typeface="Avenir"/>
                <a:sym typeface="Avenir"/>
              </a:rPr>
            </a:br>
            <a:r>
              <a:rPr i="1" lang="en-US" sz="3100">
                <a:latin typeface="Avenir"/>
                <a:ea typeface="Avenir"/>
                <a:cs typeface="Avenir"/>
                <a:sym typeface="Avenir"/>
              </a:rPr>
              <a:t>POW: Frontal productivity</a:t>
            </a:r>
            <a:br>
              <a:rPr i="1" lang="en-US" sz="3100">
                <a:latin typeface="Avenir"/>
                <a:ea typeface="Avenir"/>
                <a:cs typeface="Avenir"/>
                <a:sym typeface="Avenir"/>
              </a:rPr>
            </a:br>
            <a:r>
              <a:rPr i="1" lang="en-US" sz="3100">
                <a:latin typeface="Avenir"/>
                <a:ea typeface="Avenir"/>
                <a:cs typeface="Avenir"/>
                <a:sym typeface="Avenir"/>
              </a:rPr>
              <a:t>peak</a:t>
            </a:r>
            <a:endParaRPr sz="31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667" y="0"/>
            <a:ext cx="94093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"/>
          <p:cNvSpPr/>
          <p:nvPr/>
        </p:nvSpPr>
        <p:spPr>
          <a:xfrm>
            <a:off x="5152085" y="-25756"/>
            <a:ext cx="617650" cy="4533361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10121183" y="0"/>
            <a:ext cx="617650" cy="553793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"/>
          <p:cNvSpPr txBox="1"/>
          <p:nvPr/>
        </p:nvSpPr>
        <p:spPr>
          <a:xfrm>
            <a:off x="182597" y="553793"/>
            <a:ext cx="2523186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Chatham Strait: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venir"/>
              <a:buNone/>
            </a:pP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Corrosive water </a:t>
            </a:r>
            <a:endParaRPr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27" name="Google Shape;12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3854" y="0"/>
            <a:ext cx="973814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 txBox="1"/>
          <p:nvPr/>
        </p:nvSpPr>
        <p:spPr>
          <a:xfrm>
            <a:off x="309094" y="4765186"/>
            <a:ext cx="26659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Shee ya xhaak</a:t>
            </a:r>
            <a:r>
              <a:rPr b="0" i="0" lang="en-US" sz="1800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in the </a:t>
            </a:r>
            <a:r>
              <a:rPr b="0" i="0" lang="en-US" sz="1800" u="sng" strike="noStrike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Tlingit language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309094" y="5503645"/>
            <a:ext cx="230531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Shee, Baranof Island; Ya, face; Xhaak, Center. 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5"/>
          <p:cNvSpPr txBox="1"/>
          <p:nvPr/>
        </p:nvSpPr>
        <p:spPr>
          <a:xfrm>
            <a:off x="2975021" y="1664628"/>
            <a:ext cx="62110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2015</a:t>
            </a:r>
            <a:endParaRPr/>
          </a:p>
        </p:txBody>
      </p:sp>
      <p:sp>
        <p:nvSpPr>
          <p:cNvPr id="131" name="Google Shape;131;p5"/>
          <p:cNvSpPr txBox="1"/>
          <p:nvPr/>
        </p:nvSpPr>
        <p:spPr>
          <a:xfrm>
            <a:off x="2975020" y="4088282"/>
            <a:ext cx="62110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/>
          </a:p>
        </p:txBody>
      </p:sp>
      <p:sp>
        <p:nvSpPr>
          <p:cNvPr id="132" name="Google Shape;132;p5"/>
          <p:cNvSpPr txBox="1"/>
          <p:nvPr/>
        </p:nvSpPr>
        <p:spPr>
          <a:xfrm>
            <a:off x="7955340" y="1664627"/>
            <a:ext cx="62110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/>
          </a:p>
        </p:txBody>
      </p:sp>
      <p:sp>
        <p:nvSpPr>
          <p:cNvPr id="133" name="Google Shape;133;p5"/>
          <p:cNvSpPr txBox="1"/>
          <p:nvPr/>
        </p:nvSpPr>
        <p:spPr>
          <a:xfrm>
            <a:off x="7644789" y="2544424"/>
            <a:ext cx="62110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2015</a:t>
            </a:r>
            <a:endParaRPr/>
          </a:p>
        </p:txBody>
      </p:sp>
      <p:sp>
        <p:nvSpPr>
          <p:cNvPr id="134" name="Google Shape;134;p5"/>
          <p:cNvSpPr/>
          <p:nvPr/>
        </p:nvSpPr>
        <p:spPr>
          <a:xfrm>
            <a:off x="9147194" y="5049350"/>
            <a:ext cx="617650" cy="454296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5"/>
          <p:cNvSpPr txBox="1"/>
          <p:nvPr/>
        </p:nvSpPr>
        <p:spPr>
          <a:xfrm>
            <a:off x="9695575" y="5503645"/>
            <a:ext cx="154950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7.8 pH  = 1 Omega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6795" y="0"/>
            <a:ext cx="902520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"/>
          <p:cNvSpPr txBox="1"/>
          <p:nvPr/>
        </p:nvSpPr>
        <p:spPr>
          <a:xfrm>
            <a:off x="182597" y="553793"/>
            <a:ext cx="2523186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SEC: Diverging domains </a:t>
            </a:r>
            <a:endParaRPr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cxnSp>
        <p:nvCxnSpPr>
          <p:cNvPr id="142" name="Google Shape;142;p6"/>
          <p:cNvCxnSpPr/>
          <p:nvPr/>
        </p:nvCxnSpPr>
        <p:spPr>
          <a:xfrm flipH="1" rot="10800000">
            <a:off x="10573555" y="3097368"/>
            <a:ext cx="476519" cy="482958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143" name="Google Shape;143;p6"/>
          <p:cNvCxnSpPr/>
          <p:nvPr/>
        </p:nvCxnSpPr>
        <p:spPr>
          <a:xfrm>
            <a:off x="4582732" y="3429000"/>
            <a:ext cx="1264277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144" name="Google Shape;144;p6"/>
          <p:cNvCxnSpPr/>
          <p:nvPr/>
        </p:nvCxnSpPr>
        <p:spPr>
          <a:xfrm>
            <a:off x="9547537" y="902595"/>
            <a:ext cx="1264277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145" name="Google Shape;145;p6"/>
          <p:cNvCxnSpPr/>
          <p:nvPr/>
        </p:nvCxnSpPr>
        <p:spPr>
          <a:xfrm>
            <a:off x="4582732" y="1390290"/>
            <a:ext cx="1264277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"/>
          <p:cNvSpPr txBox="1"/>
          <p:nvPr/>
        </p:nvSpPr>
        <p:spPr>
          <a:xfrm>
            <a:off x="182597" y="553793"/>
            <a:ext cx="2523186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1"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The weather picked up</a:t>
            </a:r>
            <a:endParaRPr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51" name="Google Shape;1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9299262" y="256862"/>
            <a:ext cx="2054896" cy="1541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255" y="67613"/>
            <a:ext cx="2652219" cy="1989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54144" y="67613"/>
            <a:ext cx="2635876" cy="1976907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 txBox="1"/>
          <p:nvPr/>
        </p:nvSpPr>
        <p:spPr>
          <a:xfrm>
            <a:off x="3354142" y="2013261"/>
            <a:ext cx="263587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Advancing cloud bank, SEM line, Sunday evening August 14</a:t>
            </a:r>
            <a:endParaRPr/>
          </a:p>
        </p:txBody>
      </p:sp>
      <p:sp>
        <p:nvSpPr>
          <p:cNvPr id="155" name="Google Shape;155;p7"/>
          <p:cNvSpPr txBox="1"/>
          <p:nvPr/>
        </p:nvSpPr>
        <p:spPr>
          <a:xfrm>
            <a:off x="6381255" y="2013261"/>
            <a:ext cx="265221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Fog / Rain in Lynn Canal, Tuesday midday August 16</a:t>
            </a:r>
            <a:endParaRPr/>
          </a:p>
        </p:txBody>
      </p:sp>
      <p:sp>
        <p:nvSpPr>
          <p:cNvPr id="156" name="Google Shape;156;p7"/>
          <p:cNvSpPr txBox="1"/>
          <p:nvPr/>
        </p:nvSpPr>
        <p:spPr>
          <a:xfrm>
            <a:off x="9556124" y="2013261"/>
            <a:ext cx="208489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Wind Chop in Lynn Canal, Tuesday evening August 16; 50 kt gales blowing spray in our face</a:t>
            </a:r>
            <a:endParaRPr/>
          </a:p>
        </p:txBody>
      </p:sp>
      <p:pic>
        <p:nvPicPr>
          <p:cNvPr id="157" name="Google Shape;15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-79728" y="4467294"/>
            <a:ext cx="2490267" cy="186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7"/>
          <p:cNvSpPr txBox="1"/>
          <p:nvPr/>
        </p:nvSpPr>
        <p:spPr>
          <a:xfrm>
            <a:off x="413819" y="4286218"/>
            <a:ext cx="3567448" cy="28623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Gale warnings and small craft advisory for offshore through Wednesday evening August 17; seastates forecast to remain high through Thursday August 18. Despite high sea states, we do a test run with two nearby offshore lines to see what it feels like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72762" y="3189718"/>
            <a:ext cx="4430920" cy="204746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"/>
          <p:cNvSpPr txBox="1"/>
          <p:nvPr/>
        </p:nvSpPr>
        <p:spPr>
          <a:xfrm>
            <a:off x="8542986" y="4000544"/>
            <a:ext cx="356744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88222" y="4481997"/>
            <a:ext cx="3268590" cy="151036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7"/>
          <p:cNvSpPr txBox="1"/>
          <p:nvPr/>
        </p:nvSpPr>
        <p:spPr>
          <a:xfrm>
            <a:off x="4031460" y="6052406"/>
            <a:ext cx="541366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decide not to risk this monstrosity moving SE faster than forecast or pushing high seastates into the C gulf; there’s nowhere to hide and all parties are uncomfortable. We go to GB instead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896839" y="5075871"/>
            <a:ext cx="2213595" cy="166019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7"/>
          <p:cNvSpPr txBox="1"/>
          <p:nvPr/>
        </p:nvSpPr>
        <p:spPr>
          <a:xfrm>
            <a:off x="9959817" y="4134085"/>
            <a:ext cx="2150617" cy="1815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(think) we made a good call: don’t have internet but look at this storm trying to push its way over the mountains, Friday Aug 19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 txBox="1"/>
          <p:nvPr/>
        </p:nvSpPr>
        <p:spPr>
          <a:xfrm>
            <a:off x="182597" y="553793"/>
            <a:ext cx="2523186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Cross Sound: less corrosive water at the entrance</a:t>
            </a:r>
            <a:endParaRPr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70" name="Google Shape;17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667" y="0"/>
            <a:ext cx="940933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8"/>
          <p:cNvSpPr txBox="1"/>
          <p:nvPr/>
        </p:nvSpPr>
        <p:spPr>
          <a:xfrm>
            <a:off x="3295291" y="1518249"/>
            <a:ext cx="62110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2015</a:t>
            </a:r>
            <a:endParaRPr/>
          </a:p>
        </p:txBody>
      </p:sp>
      <p:sp>
        <p:nvSpPr>
          <p:cNvPr id="172" name="Google Shape;172;p8"/>
          <p:cNvSpPr txBox="1"/>
          <p:nvPr/>
        </p:nvSpPr>
        <p:spPr>
          <a:xfrm>
            <a:off x="3295290" y="3941903"/>
            <a:ext cx="62110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/>
          </a:p>
        </p:txBody>
      </p:sp>
      <p:sp>
        <p:nvSpPr>
          <p:cNvPr id="173" name="Google Shape;173;p8"/>
          <p:cNvSpPr txBox="1"/>
          <p:nvPr/>
        </p:nvSpPr>
        <p:spPr>
          <a:xfrm>
            <a:off x="8275610" y="1518248"/>
            <a:ext cx="621101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"/>
          <p:cNvSpPr txBox="1"/>
          <p:nvPr/>
        </p:nvSpPr>
        <p:spPr>
          <a:xfrm>
            <a:off x="182597" y="553793"/>
            <a:ext cx="2523186" cy="36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venir"/>
              <a:buNone/>
            </a:pPr>
            <a: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2022 Notable Features</a:t>
            </a:r>
            <a:br>
              <a:rPr b="1" lang="en-US" sz="44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1" lang="en-US" sz="31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SEM: Diverging domains: warmer surface; fresher nearshore; saltier bottom water. Low lens of corrosive water at bottom. </a:t>
            </a:r>
            <a:endParaRPr sz="31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79" name="Google Shape;17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5783" y="0"/>
            <a:ext cx="9388658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2022-08-14T03:50:15Z</dcterms:created>
  <dc:creator>Jessica Cross</dc:creator>
</cp:coreProperties>
</file>